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4" r:id="rId3"/>
    <p:sldId id="27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60E5F84-7C15-47D3-9379-3DA2694A4B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5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785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985208C-B51E-4F52-8886-85F6D91E33A2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6DB0B68-661A-40C2-A8C3-0870CD8DF3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9" y="5734052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034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FA97ACF7-E419-449A-92B1-A8AFC77BD98A}"/>
              </a:ext>
            </a:extLst>
          </p:cNvPr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431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83D812AE-B711-496F-8E14-6CA1ABA315D1}"/>
              </a:ext>
            </a:extLst>
          </p:cNvPr>
          <p:cNvSpPr/>
          <p:nvPr userDrawn="1"/>
        </p:nvSpPr>
        <p:spPr bwMode="auto">
          <a:xfrm>
            <a:off x="503239" y="2930527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6C084E43-0561-40E6-B805-BB4BF9F2F8C5}"/>
              </a:ext>
            </a:extLst>
          </p:cNvPr>
          <p:cNvSpPr/>
          <p:nvPr userDrawn="1"/>
        </p:nvSpPr>
        <p:spPr bwMode="auto">
          <a:xfrm>
            <a:off x="503239" y="512765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F8C5F8C-5AAF-4037-A685-3E1DF5BD696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BF52B8D-D1E8-4018-ADD8-AE12D191882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9DDDFE8-4250-463A-85CC-480FBF17BA4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4525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9C8DE24-13A6-4398-A72B-783CE01798A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5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616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332F021-A7DC-4189-ABA4-934AD2C19E2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0D85579-04DB-4F09-A35F-7888358413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202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0BB58633-C4F7-454E-81E0-DF97479C8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Drawing texture with pencil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84F70-5FDD-4326-A05E-217F321B85EA}"/>
              </a:ext>
            </a:extLst>
          </p:cNvPr>
          <p:cNvSpPr/>
          <p:nvPr/>
        </p:nvSpPr>
        <p:spPr>
          <a:xfrm>
            <a:off x="1592263" y="2824163"/>
            <a:ext cx="59690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2A7B4D6E-1FB6-4E4B-A0DE-45F4F268D2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488" y="1554163"/>
            <a:ext cx="7696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Cursive Looped" panose="02000000000000000000" pitchFamily="2" charset="0"/>
              </a:rPr>
              <a:t>Texture is the feeling, appearance or consistency of an object or material.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Cursive Looped" panose="02000000000000000000" pitchFamily="2" charset="0"/>
              </a:rPr>
              <a:t>It can be natural or man-made, functional or decorative. Artists try to replicate the texture of the subject to make their work look as realistic as possible.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E9E16645-472A-414F-A227-D1FB3C1A5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65"/>
          <a:stretch>
            <a:fillRect/>
          </a:stretch>
        </p:blipFill>
        <p:spPr bwMode="auto">
          <a:xfrm>
            <a:off x="1781175" y="2984500"/>
            <a:ext cx="5581650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448709C7-F500-42C5-8F38-DEC6EA1FC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79427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Drawing texture using line and tone</a:t>
            </a: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D3D920D2-2B8D-4046-AA4B-09808FBE67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9" y="1367057"/>
            <a:ext cx="7696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 Cursive Looped" panose="02000000000000000000" pitchFamily="2" charset="0"/>
              </a:rPr>
              <a:t>On a piece of paper, try drawing some circles like the ones below. They don’t have to be perfect!! Then, experiment drawing different textures.</a:t>
            </a:r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9A3CC0B8-77F3-497E-808F-0C42EAFED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677" y="2125665"/>
            <a:ext cx="5522913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4">
            <a:extLst>
              <a:ext uri="{FF2B5EF4-FFF2-40B4-BE49-F238E27FC236}">
                <a16:creationId xmlns:a16="http://schemas.microsoft.com/office/drawing/2014/main" id="{2A4B09C7-D840-4BCC-8213-A56005B92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7213" y="3702050"/>
            <a:ext cx="1441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600" dirty="0">
                <a:latin typeface="Twinkl Cursive Looped" panose="02000000000000000000" pitchFamily="2" charset="0"/>
              </a:rPr>
              <a:t>Hatching</a:t>
            </a:r>
          </a:p>
        </p:txBody>
      </p:sp>
      <p:sp>
        <p:nvSpPr>
          <p:cNvPr id="20" name="TextBox 7">
            <a:extLst>
              <a:ext uri="{FF2B5EF4-FFF2-40B4-BE49-F238E27FC236}">
                <a16:creationId xmlns:a16="http://schemas.microsoft.com/office/drawing/2014/main" id="{2AA50603-A132-4540-99A5-6B3D42604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2202" y="3702050"/>
            <a:ext cx="18653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600">
                <a:latin typeface="Twinkl Cursive Looped" panose="02000000000000000000" pitchFamily="2" charset="0"/>
              </a:rPr>
              <a:t>Contour Hatching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3942F458-F3F1-4FF3-81E6-4789E358F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027" y="5626100"/>
            <a:ext cx="1901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600">
                <a:latin typeface="Twinkl Cursive Looped" panose="02000000000000000000" pitchFamily="2" charset="0"/>
              </a:rPr>
              <a:t>Random Hatching</a:t>
            </a:r>
          </a:p>
        </p:txBody>
      </p:sp>
      <p:sp>
        <p:nvSpPr>
          <p:cNvPr id="22" name="TextBox 9">
            <a:extLst>
              <a:ext uri="{FF2B5EF4-FFF2-40B4-BE49-F238E27FC236}">
                <a16:creationId xmlns:a16="http://schemas.microsoft.com/office/drawing/2014/main" id="{16676D53-3710-4AB5-9B11-C781A8163B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5790" y="3702050"/>
            <a:ext cx="1641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600">
                <a:latin typeface="Twinkl Cursive Looped" panose="02000000000000000000" pitchFamily="2" charset="0"/>
              </a:rPr>
              <a:t>Cross Hatching</a:t>
            </a:r>
          </a:p>
        </p:txBody>
      </p:sp>
      <p:sp>
        <p:nvSpPr>
          <p:cNvPr id="23" name="TextBox 10">
            <a:extLst>
              <a:ext uri="{FF2B5EF4-FFF2-40B4-BE49-F238E27FC236}">
                <a16:creationId xmlns:a16="http://schemas.microsoft.com/office/drawing/2014/main" id="{04555C33-032B-4033-9339-9E79A2000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5552" y="5626100"/>
            <a:ext cx="1641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600">
                <a:latin typeface="Twinkl Cursive Looped" panose="02000000000000000000" pitchFamily="2" charset="0"/>
              </a:rPr>
              <a:t>Stippling</a:t>
            </a:r>
          </a:p>
        </p:txBody>
      </p:sp>
      <p:sp>
        <p:nvSpPr>
          <p:cNvPr id="24" name="TextBox 11">
            <a:extLst>
              <a:ext uri="{FF2B5EF4-FFF2-40B4-BE49-F238E27FC236}">
                <a16:creationId xmlns:a16="http://schemas.microsoft.com/office/drawing/2014/main" id="{087F93D6-73D7-46C3-813B-16774F41AE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2452" y="5626100"/>
            <a:ext cx="1641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600">
                <a:latin typeface="Twinkl Cursive Looped" panose="02000000000000000000" pitchFamily="2" charset="0"/>
              </a:rPr>
              <a:t>Ink Wash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25ABA5E7-9240-43E9-902E-973F9B38B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79427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Art Activity</a:t>
            </a: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EF027ED9-E78C-4B97-BE8D-118F00621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2" y="1554163"/>
            <a:ext cx="82200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0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>
              <a:defRPr/>
            </a:pPr>
            <a:r>
              <a:rPr lang="en-GB" altLang="en-US" sz="2000" dirty="0">
                <a:solidFill>
                  <a:srgbClr val="1C1C1C"/>
                </a:solidFill>
                <a:latin typeface="Twinkl Cursive Looped" panose="02000000000000000000" pitchFamily="2" charset="0"/>
              </a:rPr>
              <a:t>Different textures are all around us. Find objects or materials in your home with an interesting texture. Feel them and describe them.</a:t>
            </a:r>
          </a:p>
        </p:txBody>
      </p:sp>
      <p:grpSp>
        <p:nvGrpSpPr>
          <p:cNvPr id="12292" name="Group 18">
            <a:extLst>
              <a:ext uri="{FF2B5EF4-FFF2-40B4-BE49-F238E27FC236}">
                <a16:creationId xmlns:a16="http://schemas.microsoft.com/office/drawing/2014/main" id="{55032222-FB69-4834-9970-080ECCB75901}"/>
              </a:ext>
            </a:extLst>
          </p:cNvPr>
          <p:cNvGrpSpPr>
            <a:grpSpLocks/>
          </p:cNvGrpSpPr>
          <p:nvPr/>
        </p:nvGrpSpPr>
        <p:grpSpPr bwMode="auto">
          <a:xfrm>
            <a:off x="1919289" y="2343010"/>
            <a:ext cx="5295900" cy="2887662"/>
            <a:chOff x="2282546" y="3049232"/>
            <a:chExt cx="5297120" cy="2888565"/>
          </a:xfrm>
        </p:grpSpPr>
        <p:pic>
          <p:nvPicPr>
            <p:cNvPr id="12293" name="Picture 5">
              <a:extLst>
                <a:ext uri="{FF2B5EF4-FFF2-40B4-BE49-F238E27FC236}">
                  <a16:creationId xmlns:a16="http://schemas.microsoft.com/office/drawing/2014/main" id="{F792676A-34DD-466F-B947-3E4D3F721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5959" y="4853306"/>
              <a:ext cx="1567183" cy="1084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4" name="Picture 6">
              <a:extLst>
                <a:ext uri="{FF2B5EF4-FFF2-40B4-BE49-F238E27FC236}">
                  <a16:creationId xmlns:a16="http://schemas.microsoft.com/office/drawing/2014/main" id="{590D5624-13FA-4476-87D0-EEDE319EE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727" y="3576439"/>
              <a:ext cx="736600" cy="800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5" name="Picture 8">
              <a:extLst>
                <a:ext uri="{FF2B5EF4-FFF2-40B4-BE49-F238E27FC236}">
                  <a16:creationId xmlns:a16="http://schemas.microsoft.com/office/drawing/2014/main" id="{FC460DD1-93C5-4A37-A8D0-CB4B328AA0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4874" y="4691456"/>
              <a:ext cx="1333447" cy="1049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6" name="Picture 9">
              <a:extLst>
                <a:ext uri="{FF2B5EF4-FFF2-40B4-BE49-F238E27FC236}">
                  <a16:creationId xmlns:a16="http://schemas.microsoft.com/office/drawing/2014/main" id="{5EDCD63B-49F7-45C8-9B16-8B0B72A99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66" y="3776810"/>
              <a:ext cx="763468" cy="792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Picture 10">
              <a:extLst>
                <a:ext uri="{FF2B5EF4-FFF2-40B4-BE49-F238E27FC236}">
                  <a16:creationId xmlns:a16="http://schemas.microsoft.com/office/drawing/2014/main" id="{E0C4EE13-9B9E-48AB-BE05-A25DBCC29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0535" y="3049232"/>
              <a:ext cx="853665" cy="49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Picture 14">
              <a:extLst>
                <a:ext uri="{FF2B5EF4-FFF2-40B4-BE49-F238E27FC236}">
                  <a16:creationId xmlns:a16="http://schemas.microsoft.com/office/drawing/2014/main" id="{C4510285-6FED-4C58-B1DF-6A2664A85A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2546" y="3297648"/>
              <a:ext cx="810958" cy="2238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9" name="Picture 15">
              <a:extLst>
                <a:ext uri="{FF2B5EF4-FFF2-40B4-BE49-F238E27FC236}">
                  <a16:creationId xmlns:a16="http://schemas.microsoft.com/office/drawing/2014/main" id="{8868706C-04D9-4094-ACA5-DAB7C6AD4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1231" y="3183229"/>
              <a:ext cx="459730" cy="197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17">
              <a:extLst>
                <a:ext uri="{FF2B5EF4-FFF2-40B4-BE49-F238E27FC236}">
                  <a16:creationId xmlns:a16="http://schemas.microsoft.com/office/drawing/2014/main" id="{F03F26F7-BC62-46DE-ADE8-A847DD480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8186" y="3183229"/>
              <a:ext cx="2391480" cy="1508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 11">
            <a:extLst>
              <a:ext uri="{FF2B5EF4-FFF2-40B4-BE49-F238E27FC236}">
                <a16:creationId xmlns:a16="http://schemas.microsoft.com/office/drawing/2014/main" id="{798BAE20-AA7B-433E-BB64-152C0EFC5C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10" y="5348740"/>
            <a:ext cx="82200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0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>
              <a:defRPr/>
            </a:pPr>
            <a:r>
              <a:rPr lang="en-GB" altLang="en-US" sz="2000" dirty="0">
                <a:solidFill>
                  <a:srgbClr val="1C1C1C"/>
                </a:solidFill>
                <a:latin typeface="Twinkl Cursive Looped" panose="02000000000000000000" pitchFamily="2" charset="0"/>
              </a:rPr>
              <a:t>Have a go at drawing them in your sketchbook, then see if you can apply the texture shading techniques we’ve just practised. Remember – we’re looking at textures here, not light/shadows or shading </a:t>
            </a:r>
            <a:r>
              <a:rPr lang="en-GB" altLang="en-US" sz="2000" dirty="0">
                <a:solidFill>
                  <a:srgbClr val="1C1C1C"/>
                </a:solidFill>
                <a:latin typeface="Twinkl Cursive Looped" panose="02000000000000000000" pitchFamily="2" charset="0"/>
                <a:sym typeface="Wingdings" panose="05000000000000000000" pitchFamily="2" charset="2"/>
              </a:rPr>
              <a:t></a:t>
            </a:r>
            <a:endParaRPr lang="en-GB" altLang="en-US" sz="2000" dirty="0">
              <a:solidFill>
                <a:srgbClr val="1C1C1C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159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Twinkl</vt:lpstr>
      <vt:lpstr>Twinkl Cursive Looped</vt:lpstr>
      <vt:lpstr>Twinkl SemiBold</vt:lpstr>
      <vt:lpstr>1_Office Theme</vt:lpstr>
      <vt:lpstr>Drawing texture with pencil</vt:lpstr>
      <vt:lpstr>Drawing texture using line and tone</vt:lpstr>
      <vt:lpstr>Art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Drawing texture with pencil</dc:title>
  <dc:creator>Suzie Carter</dc:creator>
  <cp:lastModifiedBy>Suzie Carter</cp:lastModifiedBy>
  <cp:revision>1</cp:revision>
  <dcterms:created xsi:type="dcterms:W3CDTF">2020-04-17T16:57:02Z</dcterms:created>
  <dcterms:modified xsi:type="dcterms:W3CDTF">2020-04-17T17:05:05Z</dcterms:modified>
</cp:coreProperties>
</file>