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69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645275" cy="97758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CCCC00"/>
    <a:srgbClr val="F06A2E"/>
    <a:srgbClr val="FF6699"/>
    <a:srgbClr val="6600CC"/>
    <a:srgbClr val="0558DF"/>
    <a:srgbClr val="E954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31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79725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63963" y="0"/>
            <a:ext cx="2879725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81E02D-8F7E-4EAA-9E05-1EC92AE95F4C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5288"/>
            <a:ext cx="2879725" cy="490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63963" y="9285288"/>
            <a:ext cx="2879725" cy="490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C0F1EC-463F-49E3-A2BC-C63D948085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4108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79725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63963" y="0"/>
            <a:ext cx="2879725" cy="490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5ED290-7435-4CF9-9325-3F35E88E1943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0525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5163" y="4705350"/>
            <a:ext cx="5314950" cy="3848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5288"/>
            <a:ext cx="2879725" cy="490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63963" y="9285288"/>
            <a:ext cx="2879725" cy="490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0B0C28-8C05-4D31-8040-71152831AA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4677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028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18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44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619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584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260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567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624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900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540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17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133A3-4479-4CE4-828C-927C4E53A34A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297F8-9B1E-4307-A120-01BFE1824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229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/>
          <p:cNvSpPr/>
          <p:nvPr/>
        </p:nvSpPr>
        <p:spPr>
          <a:xfrm>
            <a:off x="1888621" y="629977"/>
            <a:ext cx="8503065" cy="4805148"/>
          </a:xfrm>
          <a:prstGeom prst="roundRect">
            <a:avLst/>
          </a:prstGeom>
          <a:noFill/>
          <a:ln w="698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2281" y="1446339"/>
            <a:ext cx="10511953" cy="638750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/>
            </a:r>
            <a:br>
              <a:rPr lang="en-GB" sz="6000" b="1" dirty="0" smtClean="0">
                <a:solidFill>
                  <a:srgbClr val="FF0000"/>
                </a:solidFill>
              </a:rPr>
            </a:br>
            <a:r>
              <a:rPr lang="en-GB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Our Learning Certainties</a:t>
            </a:r>
            <a:endParaRPr lang="en-GB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Picture Placeholder 2"/>
          <p:cNvSpPr txBox="1">
            <a:spLocks/>
          </p:cNvSpPr>
          <p:nvPr/>
        </p:nvSpPr>
        <p:spPr>
          <a:xfrm>
            <a:off x="5043145" y="1119231"/>
            <a:ext cx="6172200" cy="4873625"/>
          </a:xfrm>
          <a:prstGeom prst="rect">
            <a:avLst/>
          </a:prstGeom>
        </p:spPr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95" y="3556043"/>
            <a:ext cx="5137115" cy="15479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5089" y="2085089"/>
            <a:ext cx="1170126" cy="138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5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529" y="269900"/>
            <a:ext cx="10511953" cy="638750"/>
          </a:xfrm>
        </p:spPr>
        <p:txBody>
          <a:bodyPr>
            <a:no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Our Learning Certainties</a:t>
            </a:r>
            <a:endParaRPr lang="en-GB" sz="6000" b="1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7122" y="846438"/>
            <a:ext cx="6421693" cy="3811588"/>
          </a:xfrm>
        </p:spPr>
        <p:txBody>
          <a:bodyPr>
            <a:normAutofit/>
          </a:bodyPr>
          <a:lstStyle/>
          <a:p>
            <a:r>
              <a:rPr lang="en-GB" sz="6000" dirty="0" smtClean="0"/>
              <a:t>Good learners are:</a:t>
            </a:r>
            <a:endParaRPr lang="en-GB" sz="6000" dirty="0"/>
          </a:p>
        </p:txBody>
      </p:sp>
      <p:sp>
        <p:nvSpPr>
          <p:cNvPr id="5" name="Rectangle 4"/>
          <p:cNvSpPr/>
          <p:nvPr/>
        </p:nvSpPr>
        <p:spPr>
          <a:xfrm>
            <a:off x="750506" y="3476285"/>
            <a:ext cx="13052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06A2E"/>
                </a:solidFill>
              </a:rPr>
              <a:t>Enthusiastic</a:t>
            </a:r>
          </a:p>
        </p:txBody>
      </p:sp>
      <p:sp>
        <p:nvSpPr>
          <p:cNvPr id="6" name="Picture Placeholder 2"/>
          <p:cNvSpPr txBox="1">
            <a:spLocks/>
          </p:cNvSpPr>
          <p:nvPr/>
        </p:nvSpPr>
        <p:spPr>
          <a:xfrm>
            <a:off x="5043145" y="1119231"/>
            <a:ext cx="6172200" cy="4873625"/>
          </a:xfrm>
          <a:prstGeom prst="rect">
            <a:avLst/>
          </a:prstGeom>
        </p:spPr>
      </p:sp>
      <p:sp>
        <p:nvSpPr>
          <p:cNvPr id="7" name="Rectangle 6"/>
          <p:cNvSpPr/>
          <p:nvPr/>
        </p:nvSpPr>
        <p:spPr>
          <a:xfrm>
            <a:off x="2646290" y="3493920"/>
            <a:ext cx="1154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Motivated</a:t>
            </a:r>
          </a:p>
        </p:txBody>
      </p:sp>
      <p:sp>
        <p:nvSpPr>
          <p:cNvPr id="8" name="Rectangle 7"/>
          <p:cNvSpPr/>
          <p:nvPr/>
        </p:nvSpPr>
        <p:spPr>
          <a:xfrm>
            <a:off x="4738613" y="3509956"/>
            <a:ext cx="9816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6600CC"/>
                </a:solidFill>
              </a:rPr>
              <a:t>Resilient</a:t>
            </a:r>
          </a:p>
        </p:txBody>
      </p:sp>
      <p:sp>
        <p:nvSpPr>
          <p:cNvPr id="9" name="Rectangle 8"/>
          <p:cNvSpPr/>
          <p:nvPr/>
        </p:nvSpPr>
        <p:spPr>
          <a:xfrm>
            <a:off x="6620631" y="3495379"/>
            <a:ext cx="1276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6699"/>
                </a:solidFill>
              </a:rPr>
              <a:t>Imaginative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107606" y="3508832"/>
            <a:ext cx="1107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CC00"/>
                </a:solidFill>
              </a:rPr>
              <a:t>Confident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04736" y="5637713"/>
            <a:ext cx="1287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Resourceful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220782" y="5694235"/>
            <a:ext cx="955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Focused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89044" y="5694235"/>
            <a:ext cx="1394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Independent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715089" y="5694235"/>
            <a:ext cx="12363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Responsive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780547" y="5658880"/>
            <a:ext cx="897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06A2E"/>
                </a:solidFill>
              </a:rPr>
              <a:t>Flexible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554306" y="5623524"/>
            <a:ext cx="13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Determined</a:t>
            </a:r>
          </a:p>
        </p:txBody>
      </p:sp>
      <p:pic>
        <p:nvPicPr>
          <p:cNvPr id="18" name="Picture Placeholder 17"/>
          <p:cNvPicPr>
            <a:picLocks noGrp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2" t="7197" r="18688" b="17923"/>
          <a:stretch/>
        </p:blipFill>
        <p:spPr>
          <a:xfrm rot="5400000">
            <a:off x="535835" y="1854150"/>
            <a:ext cx="1706669" cy="1488613"/>
          </a:xfrm>
          <a:prstGeom prst="rect">
            <a:avLst/>
          </a:prstGeom>
        </p:spPr>
      </p:pic>
      <p:pic>
        <p:nvPicPr>
          <p:cNvPr id="19" name="Picture 18" descr="C:\Users\John\Pictures\Queen's\P106018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3" t="5327" r="12216" b="11652"/>
          <a:stretch/>
        </p:blipFill>
        <p:spPr bwMode="auto">
          <a:xfrm rot="5400000">
            <a:off x="2338912" y="1870139"/>
            <a:ext cx="1738648" cy="14886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C:\Users\John\Pictures\Queen's\P106018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9" t="5517" r="15415" b="9543"/>
          <a:stretch/>
        </p:blipFill>
        <p:spPr bwMode="auto">
          <a:xfrm rot="5400000">
            <a:off x="4365227" y="1858850"/>
            <a:ext cx="1728386" cy="15009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C:\Users\John\Pictures\Queen's\P106019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1" t="9160" r="14553" b="9160"/>
          <a:stretch/>
        </p:blipFill>
        <p:spPr bwMode="auto">
          <a:xfrm rot="5400000">
            <a:off x="6361680" y="1898728"/>
            <a:ext cx="1721695" cy="1459272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Rectangle 21"/>
          <p:cNvSpPr/>
          <p:nvPr/>
        </p:nvSpPr>
        <p:spPr>
          <a:xfrm>
            <a:off x="8487881" y="3476285"/>
            <a:ext cx="996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CCCC00"/>
                </a:solidFill>
              </a:rPr>
              <a:t>Inclusive</a:t>
            </a:r>
          </a:p>
        </p:txBody>
      </p:sp>
      <p:pic>
        <p:nvPicPr>
          <p:cNvPr id="23" name="Picture 22" descr="C:\Users\John\Pictures\Queen's\P106019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" t="4174" r="14966" b="10695"/>
          <a:stretch/>
        </p:blipFill>
        <p:spPr bwMode="auto">
          <a:xfrm rot="5400000">
            <a:off x="8118754" y="1880997"/>
            <a:ext cx="1716932" cy="1488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C:\Users\John\Pictures\Queen's\P106019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8" t="3216" r="16116" b="13762"/>
          <a:stretch/>
        </p:blipFill>
        <p:spPr bwMode="auto">
          <a:xfrm rot="5400000">
            <a:off x="9911121" y="1868907"/>
            <a:ext cx="1698905" cy="149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C:\Users\John\Pictures\Queen's\P1060189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3148" r="15327" b="9785"/>
          <a:stretch/>
        </p:blipFill>
        <p:spPr bwMode="auto">
          <a:xfrm rot="5400000">
            <a:off x="532302" y="4036540"/>
            <a:ext cx="1715710" cy="14866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Placeholder 4" descr="C:\Users\John\Pictures\Queen's\P1060188.JPG"/>
          <p:cNvPicPr>
            <a:picLocks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 t="8895" r="15476" b="12169"/>
          <a:stretch/>
        </p:blipFill>
        <p:spPr bwMode="auto">
          <a:xfrm rot="5400000">
            <a:off x="2341885" y="4030961"/>
            <a:ext cx="1716454" cy="14970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Placeholder 4" descr="C:\Users\John\Pictures\Queen's\P1060187.JPG"/>
          <p:cNvPicPr>
            <a:picLocks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0" t="6021" r="17378" b="13014"/>
          <a:stretch/>
        </p:blipFill>
        <p:spPr bwMode="auto">
          <a:xfrm rot="5400000">
            <a:off x="4394737" y="4043846"/>
            <a:ext cx="1716932" cy="149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Placeholder 4" descr="C:\Users\John\Pictures\Queen's\P1060185.JPG"/>
          <p:cNvPicPr>
            <a:picLocks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4" t="5852" r="15983" b="12846"/>
          <a:stretch/>
        </p:blipFill>
        <p:spPr bwMode="auto">
          <a:xfrm rot="5400000">
            <a:off x="6396941" y="4029039"/>
            <a:ext cx="1745393" cy="1529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Placeholder 4" descr="C:\Users\John\Pictures\Queen's\P1060183.JPG"/>
          <p:cNvPicPr>
            <a:picLocks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5" t="6023" r="15856" b="11322"/>
          <a:stretch/>
        </p:blipFill>
        <p:spPr bwMode="auto">
          <a:xfrm rot="5400000">
            <a:off x="8140520" y="4065334"/>
            <a:ext cx="1733383" cy="1465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Placeholder 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9" t="6165" r="10095" b="7696"/>
          <a:stretch/>
        </p:blipFill>
        <p:spPr>
          <a:xfrm rot="16200000">
            <a:off x="9911499" y="4059897"/>
            <a:ext cx="1783966" cy="151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256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38426" y="1145827"/>
            <a:ext cx="6438342" cy="2456895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rgbClr val="F06A2E"/>
                </a:solidFill>
              </a:rPr>
              <a:t>Luke chapter 19 </a:t>
            </a:r>
            <a:br>
              <a:rPr lang="en-GB" sz="4000" b="1" dirty="0" smtClean="0">
                <a:solidFill>
                  <a:srgbClr val="F06A2E"/>
                </a:solidFill>
              </a:rPr>
            </a:br>
            <a:r>
              <a:rPr lang="en-GB" sz="3100" b="1" dirty="0" smtClean="0">
                <a:solidFill>
                  <a:srgbClr val="F06A2E"/>
                </a:solidFill>
                <a:latin typeface="+mn-lt"/>
              </a:rPr>
              <a:t>The story of Zacchaeus </a:t>
            </a:r>
            <a:r>
              <a:rPr lang="en-GB" sz="3100" b="1" dirty="0">
                <a:solidFill>
                  <a:srgbClr val="F06A2E"/>
                </a:solidFill>
                <a:latin typeface="+mn-lt"/>
              </a:rPr>
              <a:t>the tax collector </a:t>
            </a:r>
            <a:r>
              <a:rPr lang="en-GB" dirty="0" smtClean="0">
                <a:latin typeface="+mn-lt"/>
              </a:rPr>
              <a:t/>
            </a:r>
            <a:br>
              <a:rPr lang="en-GB" dirty="0" smtClean="0">
                <a:latin typeface="+mn-lt"/>
              </a:rPr>
            </a:br>
            <a:r>
              <a:rPr lang="en-GB" dirty="0" smtClean="0"/>
              <a:t>“ </a:t>
            </a:r>
            <a:r>
              <a:rPr lang="en-GB" dirty="0"/>
              <a:t>Jesus entered Jericho and was passing through. 2 A man was there by the name of Zacchaeus…”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551464" y="3549953"/>
            <a:ext cx="6125304" cy="3020664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feel proud of my achievements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am always keen to try my best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be curious and want to find out more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use my positive energy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involve myself and join in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have fun in my learning</a:t>
            </a:r>
          </a:p>
          <a:p>
            <a:endParaRPr lang="en-GB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idx="1"/>
          </p:nvPr>
        </p:nvSpPr>
        <p:spPr>
          <a:xfrm>
            <a:off x="6919784" y="313038"/>
            <a:ext cx="4366055" cy="5082746"/>
          </a:xfrm>
        </p:spPr>
      </p:sp>
      <p:pic>
        <p:nvPicPr>
          <p:cNvPr id="12" name="Picture 1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7" t="7438" r="18009" b="15991"/>
          <a:stretch/>
        </p:blipFill>
        <p:spPr>
          <a:xfrm rot="5400000">
            <a:off x="6301945" y="740542"/>
            <a:ext cx="5914770" cy="485208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0645" y="209200"/>
            <a:ext cx="4629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06A2E"/>
                </a:solidFill>
              </a:rPr>
              <a:t>Enthusiastic</a:t>
            </a:r>
            <a:endParaRPr lang="en-GB" sz="6000" b="1" dirty="0">
              <a:solidFill>
                <a:srgbClr val="F06A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0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580" y="1386345"/>
            <a:ext cx="6310184" cy="1600200"/>
          </a:xfrm>
        </p:spPr>
        <p:txBody>
          <a:bodyPr>
            <a:normAutofit/>
          </a:bodyPr>
          <a:lstStyle/>
          <a:p>
            <a:r>
              <a:rPr lang="en-GB" b="1" dirty="0"/>
              <a:t> 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7221" y="3686683"/>
            <a:ext cx="5972903" cy="2876183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keep my goals and targets in sight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really want to learn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participate positively in all my learning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stay positive in whatever I am doing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work hard to achieve my best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smile and say ‘I can’</a:t>
            </a:r>
          </a:p>
          <a:p>
            <a:endParaRPr lang="en-GB" dirty="0"/>
          </a:p>
        </p:txBody>
      </p:sp>
      <p:pic>
        <p:nvPicPr>
          <p:cNvPr id="11" name="Picture 10" descr="C:\Users\John\Pictures\Queen's\P1060180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3" t="5327" r="12216" b="11652"/>
          <a:stretch/>
        </p:blipFill>
        <p:spPr bwMode="auto">
          <a:xfrm rot="5400000">
            <a:off x="6083642" y="1079161"/>
            <a:ext cx="6013622" cy="46379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52901" y="0"/>
            <a:ext cx="48026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C000"/>
                </a:solidFill>
              </a:rPr>
              <a:t>Motivated</a:t>
            </a:r>
            <a:endParaRPr lang="en-GB" sz="6000" b="1" dirty="0">
              <a:solidFill>
                <a:srgbClr val="FFC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5843" y="832228"/>
            <a:ext cx="65938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FFC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Matthew </a:t>
            </a:r>
            <a:r>
              <a:rPr lang="en-GB" sz="3600" b="1" dirty="0" smtClean="0">
                <a:solidFill>
                  <a:srgbClr val="FFC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chapter 7 </a:t>
            </a:r>
          </a:p>
          <a:p>
            <a:r>
              <a:rPr lang="en-GB" sz="2800" b="1" dirty="0" smtClean="0">
                <a:solidFill>
                  <a:srgbClr val="FFC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The story of The </a:t>
            </a:r>
            <a:r>
              <a:rPr lang="en-GB" sz="2800" b="1" dirty="0">
                <a:solidFill>
                  <a:srgbClr val="FFC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Wise and Foolish Builders </a:t>
            </a:r>
            <a:endParaRPr lang="en-GB" sz="2800" b="1" dirty="0" smtClean="0">
              <a:solidFill>
                <a:srgbClr val="FFC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r>
              <a:rPr lang="en-GB" sz="2900" dirty="0" smtClean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“</a:t>
            </a:r>
            <a:r>
              <a:rPr lang="en-GB" sz="2900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Therefore everyone who hears these words of mine and puts them into practice is like a wise man who built his house on the rock...”</a:t>
            </a:r>
            <a:endParaRPr lang="en-GB" sz="2900" dirty="0">
              <a:effectLst/>
              <a:latin typeface="Calibri Light" panose="020F0302020204030204" pitchFamily="34" charset="0"/>
              <a:ea typeface="Times New Roman" panose="02020603050405020304" pitchFamily="18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2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5323" y="1626117"/>
            <a:ext cx="6393034" cy="1600200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6600CC"/>
                </a:solidFill>
              </a:rPr>
              <a:t>Genesis </a:t>
            </a:r>
            <a:r>
              <a:rPr lang="en-GB" sz="4000" b="1" dirty="0" smtClean="0">
                <a:solidFill>
                  <a:srgbClr val="6600CC"/>
                </a:solidFill>
              </a:rPr>
              <a:t>chapters 6-9 </a:t>
            </a:r>
            <a:r>
              <a:rPr lang="en-GB" sz="4000" b="1" dirty="0" smtClean="0">
                <a:solidFill>
                  <a:srgbClr val="0558DF"/>
                </a:solidFill>
              </a:rPr>
              <a:t/>
            </a:r>
            <a:br>
              <a:rPr lang="en-GB" sz="4000" b="1" dirty="0" smtClean="0">
                <a:solidFill>
                  <a:srgbClr val="0558DF"/>
                </a:solidFill>
              </a:rPr>
            </a:br>
            <a:r>
              <a:rPr lang="en-GB" sz="3100" b="1" dirty="0" smtClean="0">
                <a:solidFill>
                  <a:srgbClr val="6600CC"/>
                </a:solidFill>
                <a:latin typeface="+mn-lt"/>
              </a:rPr>
              <a:t>The Story of Noah and The Ark</a:t>
            </a:r>
            <a:r>
              <a:rPr lang="en-GB" dirty="0" smtClean="0">
                <a:latin typeface="+mn-lt"/>
              </a:rPr>
              <a:t/>
            </a:r>
            <a:br>
              <a:rPr lang="en-GB" dirty="0" smtClean="0">
                <a:latin typeface="+mn-lt"/>
              </a:rPr>
            </a:br>
            <a:r>
              <a:rPr lang="en-GB" dirty="0" smtClean="0"/>
              <a:t> “</a:t>
            </a:r>
            <a:r>
              <a:rPr lang="en-GB" dirty="0"/>
              <a:t>When Noah was six hundred years old…”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5323" y="3208830"/>
            <a:ext cx="6656173" cy="2839204"/>
          </a:xfrm>
        </p:spPr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keep trying new strategies until I understand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keep going even when I find it difficult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never give up  - I enjoy challenges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keep trying, if I  get something wrong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use mistakes as opportunities to learn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practise lots </a:t>
            </a:r>
          </a:p>
          <a:p>
            <a:endParaRPr lang="en-GB" dirty="0"/>
          </a:p>
        </p:txBody>
      </p:sp>
      <p:pic>
        <p:nvPicPr>
          <p:cNvPr id="5" name="Picture 4" descr="C:\Users\John\Pictures\Queen's\P106018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9" t="5517" r="15415" b="9543"/>
          <a:stretch/>
        </p:blipFill>
        <p:spPr bwMode="auto">
          <a:xfrm rot="5400000">
            <a:off x="6454346" y="1028936"/>
            <a:ext cx="5997149" cy="46708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75323" y="313036"/>
            <a:ext cx="53381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6600CC"/>
                </a:solidFill>
              </a:rPr>
              <a:t>Resilient</a:t>
            </a:r>
            <a:endParaRPr lang="en-GB" sz="6000" b="1" dirty="0">
              <a:solidFill>
                <a:srgbClr val="66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10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5128" y="892439"/>
            <a:ext cx="6295677" cy="250893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4000" b="1" dirty="0" smtClean="0">
                <a:solidFill>
                  <a:srgbClr val="FF6699"/>
                </a:solidFill>
              </a:rPr>
              <a:t>Genesis chapters 1 - 4</a:t>
            </a:r>
            <a:br>
              <a:rPr lang="en-GB" sz="4000" b="1" dirty="0" smtClean="0">
                <a:solidFill>
                  <a:srgbClr val="FF6699"/>
                </a:solidFill>
              </a:rPr>
            </a:br>
            <a:r>
              <a:rPr lang="en-GB" b="1" dirty="0" smtClean="0"/>
              <a:t> </a:t>
            </a:r>
            <a:r>
              <a:rPr lang="en-GB" b="1" dirty="0">
                <a:solidFill>
                  <a:srgbClr val="FF6699"/>
                </a:solidFill>
                <a:latin typeface="+mn-lt"/>
              </a:rPr>
              <a:t>The Creation </a:t>
            </a:r>
            <a:r>
              <a:rPr lang="en-GB" b="1" dirty="0" smtClean="0">
                <a:solidFill>
                  <a:srgbClr val="FF6699"/>
                </a:solidFill>
                <a:latin typeface="+mn-lt"/>
              </a:rPr>
              <a:t>story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“Then </a:t>
            </a:r>
            <a:r>
              <a:rPr lang="en-GB" dirty="0"/>
              <a:t>God commanded, “ Let the water </a:t>
            </a:r>
            <a:r>
              <a:rPr lang="en-GB" dirty="0" smtClean="0"/>
              <a:t>   be </a:t>
            </a:r>
            <a:r>
              <a:rPr lang="en-GB" dirty="0"/>
              <a:t>filled with many kinds of living beings</a:t>
            </a:r>
            <a:r>
              <a:rPr lang="en-GB" dirty="0" smtClean="0"/>
              <a:t>…”</a:t>
            </a:r>
            <a:r>
              <a:rPr lang="en-GB" sz="2200" dirty="0" smtClean="0">
                <a:latin typeface="Lucida Calligraphy" panose="03010101010101010101" pitchFamily="66" charset="0"/>
              </a:rPr>
              <a:t/>
            </a:r>
            <a:br>
              <a:rPr lang="en-GB" sz="2200" dirty="0" smtClean="0">
                <a:latin typeface="Lucida Calligraphy" panose="03010101010101010101" pitchFamily="66" charset="0"/>
              </a:rPr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1956" y="3278148"/>
            <a:ext cx="6178850" cy="2994456"/>
          </a:xfrm>
        </p:spPr>
        <p:txBody>
          <a:bodyPr>
            <a:no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let my imagination be free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think of wonderful, unusual ideas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use my creative brain in all my learning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be inspired and think differently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be original and inventive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have fun being a creative learner</a:t>
            </a:r>
          </a:p>
          <a:p>
            <a:endParaRPr lang="en-GB" sz="2400" dirty="0"/>
          </a:p>
        </p:txBody>
      </p:sp>
      <p:pic>
        <p:nvPicPr>
          <p:cNvPr id="5" name="Picture 4" descr="C:\Users\John\Pictures\Queen's\P106019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1" t="9160" r="14553" b="9160"/>
          <a:stretch/>
        </p:blipFill>
        <p:spPr bwMode="auto">
          <a:xfrm rot="5400000">
            <a:off x="6334896" y="942720"/>
            <a:ext cx="5988911" cy="46708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05127" y="0"/>
            <a:ext cx="47861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6699"/>
                </a:solidFill>
              </a:rPr>
              <a:t>Imaginative</a:t>
            </a:r>
            <a:endParaRPr lang="en-GB" sz="6000" b="1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48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398" y="1087840"/>
            <a:ext cx="6225096" cy="2633861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CCCC00"/>
                </a:solidFill>
              </a:rPr>
              <a:t>Luke </a:t>
            </a:r>
            <a:r>
              <a:rPr lang="en-GB" sz="4000" b="1" dirty="0" smtClean="0">
                <a:solidFill>
                  <a:srgbClr val="CCCC00"/>
                </a:solidFill>
              </a:rPr>
              <a:t>chapter 10 </a:t>
            </a:r>
            <a:br>
              <a:rPr lang="en-GB" sz="4000" b="1" dirty="0" smtClean="0">
                <a:solidFill>
                  <a:srgbClr val="CCCC00"/>
                </a:solidFill>
              </a:rPr>
            </a:br>
            <a:r>
              <a:rPr lang="en-GB" b="1" dirty="0" smtClean="0">
                <a:solidFill>
                  <a:srgbClr val="CCCC00"/>
                </a:solidFill>
                <a:latin typeface="+mn-lt"/>
              </a:rPr>
              <a:t>The Story of The Good </a:t>
            </a:r>
            <a:r>
              <a:rPr lang="en-GB" b="1" dirty="0">
                <a:solidFill>
                  <a:srgbClr val="CCCC00"/>
                </a:solidFill>
                <a:latin typeface="+mn-lt"/>
              </a:rPr>
              <a:t>Samaritan </a:t>
            </a:r>
            <a:r>
              <a:rPr lang="en-GB" dirty="0" smtClean="0"/>
              <a:t> “</a:t>
            </a:r>
            <a:r>
              <a:rPr lang="en-GB" dirty="0"/>
              <a:t>Jesus answered, “There was once a man who was going down from Jerusalem to Jericho when robbers attacked him…”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1398" y="3340443"/>
            <a:ext cx="6990278" cy="3282426"/>
          </a:xfrm>
        </p:spPr>
        <p:txBody>
          <a:bodyPr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explain things to help others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recognise that everybody has something to contribute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listen to others and value what they say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play, talk and work with different people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be kind when I disagree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recognise strengths in other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5" name="Picture 4" descr="C:\Users\John\Pictures\Queen's\P106019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7" t="4174" r="14966" b="10695"/>
          <a:stretch/>
        </p:blipFill>
        <p:spPr bwMode="auto">
          <a:xfrm rot="5400000">
            <a:off x="6680887" y="1005016"/>
            <a:ext cx="5972432" cy="467085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74896" y="72177"/>
            <a:ext cx="5000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CCCC00"/>
                </a:solidFill>
              </a:rPr>
              <a:t>Inclusive</a:t>
            </a:r>
            <a:endParaRPr lang="en-GB" sz="6000" b="1" dirty="0">
              <a:solidFill>
                <a:srgbClr val="CC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76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813" y="1356485"/>
            <a:ext cx="6382975" cy="2748975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>
                <a:solidFill>
                  <a:srgbClr val="FFCC00"/>
                </a:solidFill>
              </a:rPr>
              <a:t>The Book of Ruth chapter 1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b="1" dirty="0" smtClean="0">
                <a:solidFill>
                  <a:srgbClr val="FFC000"/>
                </a:solidFill>
                <a:latin typeface="+mn-lt"/>
              </a:rPr>
              <a:t>Ruth </a:t>
            </a:r>
            <a:r>
              <a:rPr lang="en-GB" b="1" dirty="0">
                <a:solidFill>
                  <a:srgbClr val="FFC000"/>
                </a:solidFill>
                <a:latin typeface="+mn-lt"/>
              </a:rPr>
              <a:t>and Naomi </a:t>
            </a:r>
            <a:r>
              <a:rPr lang="en-GB" dirty="0" smtClean="0"/>
              <a:t>–</a:t>
            </a:r>
            <a:br>
              <a:rPr lang="en-GB" dirty="0" smtClean="0"/>
            </a:br>
            <a:r>
              <a:rPr lang="en-GB" dirty="0" smtClean="0"/>
              <a:t>“</a:t>
            </a:r>
            <a:r>
              <a:rPr lang="en-GB" dirty="0"/>
              <a:t>When Naomi heard in Moab that the LORD had come to the aid of his people by providing food for them, she and her daughters-in-law prepared to return home from there…”  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457" y="3831140"/>
            <a:ext cx="6211331" cy="2794687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believe and trust in myself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have a different point of view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use what I have learnt to help myself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ask questions and join in discussions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speak clearly and express my ideas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smile while I am learning and ‘ go for it’</a:t>
            </a:r>
          </a:p>
          <a:p>
            <a:endParaRPr lang="en-GB" dirty="0"/>
          </a:p>
        </p:txBody>
      </p:sp>
      <p:pic>
        <p:nvPicPr>
          <p:cNvPr id="5" name="Picture 4" descr="C:\Users\John\Pictures\Queen's\P106019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8" t="3216" r="16116" b="13762"/>
          <a:stretch/>
        </p:blipFill>
        <p:spPr bwMode="auto">
          <a:xfrm rot="5400000">
            <a:off x="6367848" y="996781"/>
            <a:ext cx="5980673" cy="47779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63813" y="66502"/>
            <a:ext cx="5156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CC00"/>
                </a:solidFill>
              </a:rPr>
              <a:t>Confident</a:t>
            </a:r>
            <a:endParaRPr lang="en-GB" sz="6000" b="1" dirty="0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89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194" y="964289"/>
            <a:ext cx="6327131" cy="2014283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0070C0"/>
                </a:solidFill>
              </a:rPr>
              <a:t>Exodus chapter 2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>
                <a:solidFill>
                  <a:srgbClr val="0070C0"/>
                </a:solidFill>
                <a:latin typeface="+mn-lt"/>
              </a:rPr>
              <a:t>The Story of Moses </a:t>
            </a:r>
            <a:r>
              <a:rPr lang="en-GB" b="1" dirty="0">
                <a:solidFill>
                  <a:srgbClr val="0070C0"/>
                </a:solidFill>
                <a:latin typeface="+mn-lt"/>
              </a:rPr>
              <a:t>in the </a:t>
            </a:r>
            <a:r>
              <a:rPr lang="en-GB" b="1" dirty="0" smtClean="0">
                <a:solidFill>
                  <a:srgbClr val="0070C0"/>
                </a:solidFill>
                <a:latin typeface="+mn-lt"/>
              </a:rPr>
              <a:t>Bulrushes </a:t>
            </a:r>
            <a:r>
              <a:rPr lang="en-GB" dirty="0" smtClean="0"/>
              <a:t>“</a:t>
            </a:r>
            <a:r>
              <a:rPr lang="en-GB" dirty="0"/>
              <a:t>When she saw that he was a fine child, she hid him for three months</a:t>
            </a:r>
            <a:r>
              <a:rPr lang="en-GB" dirty="0" smtClean="0"/>
              <a:t>…”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946" y="3283735"/>
            <a:ext cx="6261228" cy="3003457"/>
          </a:xfrm>
        </p:spPr>
        <p:txBody>
          <a:bodyPr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find things to help me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look for answers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Know what to do if I get stuck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be a resource for my own learning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Know what to ask and how to ask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talk to a partner and share good ideas</a:t>
            </a:r>
          </a:p>
          <a:p>
            <a:endParaRPr lang="en-GB" dirty="0"/>
          </a:p>
        </p:txBody>
      </p:sp>
      <p:pic>
        <p:nvPicPr>
          <p:cNvPr id="5" name="Picture 4" descr="C:\Users\John\Pictures\Queen's\P106018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3148" r="15327" b="9785"/>
          <a:stretch/>
        </p:blipFill>
        <p:spPr bwMode="auto">
          <a:xfrm rot="5400000">
            <a:off x="6552565" y="1463640"/>
            <a:ext cx="5708822" cy="39719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4194" y="173070"/>
            <a:ext cx="51538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chemeClr val="accent1">
                    <a:lumMod val="75000"/>
                  </a:schemeClr>
                </a:solidFill>
              </a:rPr>
              <a:t>Resourceful</a:t>
            </a:r>
            <a:endParaRPr lang="en-GB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67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090" y="1602259"/>
            <a:ext cx="6071758" cy="1600200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chemeClr val="accent6">
                    <a:lumMod val="75000"/>
                  </a:schemeClr>
                </a:solidFill>
              </a:rPr>
              <a:t>Luke </a:t>
            </a:r>
            <a:r>
              <a:rPr lang="en-GB" sz="4000" b="1" dirty="0" smtClean="0">
                <a:solidFill>
                  <a:schemeClr val="accent6">
                    <a:lumMod val="75000"/>
                  </a:schemeClr>
                </a:solidFill>
              </a:rPr>
              <a:t>chapter 2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The Nativity Story – Mary and Joseph</a:t>
            </a:r>
            <a:b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</a:br>
            <a:r>
              <a:rPr lang="en-GB" b="1" dirty="0" smtClean="0"/>
              <a:t>“</a:t>
            </a:r>
            <a:r>
              <a:rPr lang="en-GB" dirty="0" smtClean="0"/>
              <a:t>At </a:t>
            </a:r>
            <a:r>
              <a:rPr lang="en-GB" dirty="0"/>
              <a:t>that time a proclamation was made by Caesar Augustus…”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5636" y="3292546"/>
            <a:ext cx="6829171" cy="2964562"/>
          </a:xfrm>
        </p:spPr>
        <p:txBody>
          <a:bodyPr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try to be better than last time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be patient and give myself time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improve one thing at a time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say ‘I can’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use the WILF to help me achieve my learning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I can take small steps towards achieving my targets</a:t>
            </a:r>
          </a:p>
          <a:p>
            <a:endParaRPr lang="en-GB" dirty="0"/>
          </a:p>
        </p:txBody>
      </p:sp>
      <p:pic>
        <p:nvPicPr>
          <p:cNvPr id="5" name="Picture Placeholder 4" descr="C:\Users\John\Pictures\Queen's\P1060188.JPG"/>
          <p:cNvPicPr>
            <a:picLocks noGrp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 t="8895" r="15476" b="12169"/>
          <a:stretch/>
        </p:blipFill>
        <p:spPr bwMode="auto">
          <a:xfrm rot="5400000">
            <a:off x="6598506" y="1128584"/>
            <a:ext cx="6013622" cy="45802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5090" y="238897"/>
            <a:ext cx="468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chemeClr val="accent6">
                    <a:lumMod val="75000"/>
                  </a:schemeClr>
                </a:solidFill>
              </a:rPr>
              <a:t>Determined</a:t>
            </a:r>
            <a:endParaRPr lang="en-GB" sz="6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62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345" y="1288472"/>
            <a:ext cx="6660514" cy="3050539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F06A2E"/>
                </a:solidFill>
              </a:rPr>
              <a:t>John </a:t>
            </a:r>
            <a:r>
              <a:rPr lang="en-GB" sz="4000" b="1" dirty="0" smtClean="0">
                <a:solidFill>
                  <a:srgbClr val="F06A2E"/>
                </a:solidFill>
              </a:rPr>
              <a:t>chapter 6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>
                <a:solidFill>
                  <a:srgbClr val="F06A2E"/>
                </a:solidFill>
                <a:latin typeface="+mn-lt"/>
              </a:rPr>
              <a:t>The</a:t>
            </a:r>
            <a:r>
              <a:rPr lang="en-GB" dirty="0" smtClean="0">
                <a:solidFill>
                  <a:srgbClr val="F06A2E"/>
                </a:solidFill>
                <a:latin typeface="+mn-lt"/>
              </a:rPr>
              <a:t> </a:t>
            </a:r>
            <a:r>
              <a:rPr lang="en-GB" b="1" dirty="0" smtClean="0">
                <a:solidFill>
                  <a:srgbClr val="F06A2E"/>
                </a:solidFill>
                <a:latin typeface="+mn-lt"/>
              </a:rPr>
              <a:t>Feeding </a:t>
            </a:r>
            <a:r>
              <a:rPr lang="en-GB" b="1" dirty="0">
                <a:solidFill>
                  <a:srgbClr val="F06A2E"/>
                </a:solidFill>
                <a:latin typeface="+mn-lt"/>
              </a:rPr>
              <a:t>the five </a:t>
            </a:r>
            <a:r>
              <a:rPr lang="en-GB" b="1" dirty="0" smtClean="0">
                <a:solidFill>
                  <a:srgbClr val="F06A2E"/>
                </a:solidFill>
                <a:latin typeface="+mn-lt"/>
              </a:rPr>
              <a:t>Thousand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“</a:t>
            </a:r>
            <a:r>
              <a:rPr lang="en-GB" dirty="0"/>
              <a:t>Another of his disciples, Andrew, Simon Peter’s brother, spoke up</a:t>
            </a:r>
            <a:r>
              <a:rPr lang="en-GB" dirty="0" smtClean="0"/>
              <a:t>, </a:t>
            </a:r>
            <a:r>
              <a:rPr lang="en-GB" sz="2000" dirty="0" smtClean="0"/>
              <a:t>9</a:t>
            </a:r>
            <a:r>
              <a:rPr lang="en-GB" dirty="0" smtClean="0"/>
              <a:t> </a:t>
            </a:r>
            <a:r>
              <a:rPr lang="en-GB" dirty="0"/>
              <a:t>“Here is a boy with five small barley loaves and two small fish, but how far will they go among so many?...”</a:t>
            </a:r>
            <a:br>
              <a:rPr lang="en-GB" dirty="0"/>
            </a:br>
            <a:r>
              <a:rPr lang="en-GB" sz="2200" dirty="0">
                <a:latin typeface="Lucida Calligraphy" panose="03010101010101010101" pitchFamily="66" charset="0"/>
              </a:rPr>
              <a:t/>
            </a:r>
            <a:br>
              <a:rPr lang="en-GB" sz="2200" dirty="0">
                <a:latin typeface="Lucida Calligraphy" panose="03010101010101010101" pitchFamily="66" charset="0"/>
              </a:rPr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49" y="3823623"/>
            <a:ext cx="6170610" cy="2808747"/>
          </a:xfrm>
        </p:spPr>
        <p:txBody>
          <a:bodyPr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look for patterns and connections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try something different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look at things differently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stretch my brain and take on challenges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express myself in different ways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try different ways to achieve my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5" name="Picture Placeholder 4" descr="C:\Users\John\Pictures\Queen's\P1060187.JPG"/>
          <p:cNvPicPr>
            <a:picLocks noGrp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0" t="6021" r="17378" b="13014"/>
          <a:stretch/>
        </p:blipFill>
        <p:spPr bwMode="auto">
          <a:xfrm rot="5400000">
            <a:off x="6495532" y="1090548"/>
            <a:ext cx="5988911" cy="46790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74600" y="0"/>
            <a:ext cx="50415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06A2E"/>
                </a:solidFill>
              </a:rPr>
              <a:t>Flexible</a:t>
            </a:r>
            <a:endParaRPr lang="en-GB" sz="6000" b="1" dirty="0">
              <a:solidFill>
                <a:srgbClr val="F06A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78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185" y="1404851"/>
            <a:ext cx="6532606" cy="2008026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Luke </a:t>
            </a:r>
            <a:r>
              <a:rPr lang="en-GB" sz="4000" b="1" dirty="0" smtClean="0">
                <a:solidFill>
                  <a:srgbClr val="FF0000"/>
                </a:solidFill>
              </a:rPr>
              <a:t>chapter 1</a:t>
            </a:r>
            <a:r>
              <a:rPr lang="en-GB" sz="4000" b="1" dirty="0" smtClean="0"/>
              <a:t>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>
                <a:solidFill>
                  <a:srgbClr val="FF0000"/>
                </a:solidFill>
                <a:latin typeface="+mn-lt"/>
              </a:rPr>
              <a:t>Mary </a:t>
            </a:r>
            <a:r>
              <a:rPr lang="en-GB" b="1" dirty="0">
                <a:solidFill>
                  <a:srgbClr val="FF0000"/>
                </a:solidFill>
                <a:latin typeface="+mn-lt"/>
              </a:rPr>
              <a:t>and the Angel </a:t>
            </a:r>
            <a:r>
              <a:rPr lang="en-GB" b="1" dirty="0" smtClean="0">
                <a:solidFill>
                  <a:srgbClr val="FF0000"/>
                </a:solidFill>
                <a:latin typeface="+mn-lt"/>
              </a:rPr>
              <a:t>Gabriel </a:t>
            </a:r>
            <a:br>
              <a:rPr lang="en-GB" b="1" dirty="0" smtClean="0">
                <a:solidFill>
                  <a:srgbClr val="FF0000"/>
                </a:solidFill>
                <a:latin typeface="+mn-lt"/>
              </a:rPr>
            </a:br>
            <a:r>
              <a:rPr lang="en-GB" dirty="0" smtClean="0"/>
              <a:t>“</a:t>
            </a:r>
            <a:r>
              <a:rPr lang="en-GB" dirty="0"/>
              <a:t>Six months after Elizabeth had become pregnant, God sent the angel Gabriel to Nazareth, a city in Galilee…”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83" y="3590462"/>
            <a:ext cx="7125729" cy="2862589"/>
          </a:xfrm>
        </p:spPr>
        <p:txBody>
          <a:bodyPr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join in discussions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actively engage in my learning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use thinking time to help me answer questions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listen and respond to feedback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listen to others and respond to what they say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use a talking partner to explore my thinking</a:t>
            </a:r>
          </a:p>
          <a:p>
            <a:endParaRPr lang="en-GB" dirty="0"/>
          </a:p>
        </p:txBody>
      </p:sp>
      <p:pic>
        <p:nvPicPr>
          <p:cNvPr id="5" name="Picture Placeholder 4" descr="C:\Users\John\Pictures\Queen's\P1060185.JPG"/>
          <p:cNvPicPr>
            <a:picLocks noGrp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4" t="5852" r="15983" b="12846"/>
          <a:stretch/>
        </p:blipFill>
        <p:spPr bwMode="auto">
          <a:xfrm rot="5400000">
            <a:off x="6660292" y="1059351"/>
            <a:ext cx="6145430" cy="47367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411185" y="0"/>
            <a:ext cx="51733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FF0000"/>
                </a:solidFill>
              </a:rPr>
              <a:t>Responsive</a:t>
            </a:r>
            <a:endParaRPr lang="en-GB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88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17" y="1197116"/>
            <a:ext cx="6096469" cy="1571105"/>
          </a:xfrm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solidFill>
                  <a:srgbClr val="002060"/>
                </a:solidFill>
              </a:rPr>
              <a:t>Exodus </a:t>
            </a:r>
            <a:r>
              <a:rPr lang="en-GB" sz="3600" b="1" dirty="0">
                <a:solidFill>
                  <a:srgbClr val="002060"/>
                </a:solidFill>
              </a:rPr>
              <a:t>Chapter 14 </a:t>
            </a:r>
            <a:br>
              <a:rPr lang="en-GB" sz="3600" b="1" dirty="0">
                <a:solidFill>
                  <a:srgbClr val="002060"/>
                </a:solidFill>
              </a:rPr>
            </a:br>
            <a:r>
              <a:rPr lang="en-GB" b="1">
                <a:solidFill>
                  <a:srgbClr val="002060"/>
                </a:solidFill>
              </a:rPr>
              <a:t>Moses </a:t>
            </a:r>
            <a:r>
              <a:rPr lang="en-GB" b="1" smtClean="0">
                <a:solidFill>
                  <a:srgbClr val="002060"/>
                </a:solidFill>
              </a:rPr>
              <a:t>leaves </a:t>
            </a:r>
            <a:r>
              <a:rPr lang="en-GB" b="1" dirty="0" smtClean="0">
                <a:solidFill>
                  <a:srgbClr val="002060"/>
                </a:solidFill>
              </a:rPr>
              <a:t>Egypt</a:t>
            </a:r>
            <a:r>
              <a:rPr lang="en-GB" sz="1200" b="1" dirty="0" smtClean="0"/>
              <a:t>14</a:t>
            </a:r>
            <a:r>
              <a:rPr lang="en-GB" b="1" dirty="0"/>
              <a:t> </a:t>
            </a:r>
            <a:r>
              <a:rPr lang="en-GB" dirty="0"/>
              <a:t>Then the </a:t>
            </a:r>
            <a:r>
              <a:rPr lang="en-GB" cap="small" dirty="0"/>
              <a:t>Lord</a:t>
            </a:r>
            <a:r>
              <a:rPr lang="en-GB" dirty="0"/>
              <a:t> said to Moses</a:t>
            </a:r>
            <a:r>
              <a:rPr lang="en-GB" dirty="0" smtClean="0"/>
              <a:t>,…</a:t>
            </a:r>
            <a:r>
              <a:rPr lang="en-GB" dirty="0"/>
              <a:t> </a:t>
            </a:r>
            <a:r>
              <a:rPr lang="en-GB" b="1" baseline="30000" dirty="0"/>
              <a:t>2</a:t>
            </a:r>
            <a:r>
              <a:rPr lang="en-GB" dirty="0"/>
              <a:t/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2169" y="2744876"/>
            <a:ext cx="6096469" cy="2912488"/>
          </a:xfrm>
        </p:spPr>
        <p:txBody>
          <a:bodyPr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take time to think before asking for help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take responsibility for my learning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reflect on what I know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try and solve problems without an adult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believe in my own ideas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make good choices about my learning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pic>
        <p:nvPicPr>
          <p:cNvPr id="5" name="Picture Placeholder 4" descr="C:\Users\John\Pictures\Queen's\P1060183.JPG"/>
          <p:cNvPicPr>
            <a:picLocks noGrp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5" t="6023" r="15856" b="11322"/>
          <a:stretch/>
        </p:blipFill>
        <p:spPr bwMode="auto">
          <a:xfrm rot="5400000">
            <a:off x="6440576" y="1037968"/>
            <a:ext cx="6096003" cy="47614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12417" y="181453"/>
            <a:ext cx="47742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2060"/>
                </a:solidFill>
              </a:rPr>
              <a:t>Independent</a:t>
            </a:r>
            <a:endParaRPr lang="en-GB" sz="6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09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487" y="1924060"/>
            <a:ext cx="6318420" cy="1600200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0070C0"/>
                </a:solidFill>
              </a:rPr>
              <a:t>1 Samuel </a:t>
            </a:r>
            <a:r>
              <a:rPr lang="en-GB" sz="4000" b="1" dirty="0" smtClean="0">
                <a:solidFill>
                  <a:srgbClr val="0070C0"/>
                </a:solidFill>
              </a:rPr>
              <a:t>chapter 17</a:t>
            </a:r>
            <a:br>
              <a:rPr lang="en-GB" sz="4000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  <a:latin typeface="+mn-lt"/>
              </a:rPr>
              <a:t>The Story of David </a:t>
            </a:r>
            <a:r>
              <a:rPr lang="en-GB" b="1" dirty="0">
                <a:solidFill>
                  <a:srgbClr val="0070C0"/>
                </a:solidFill>
                <a:latin typeface="+mn-lt"/>
              </a:rPr>
              <a:t>and Goliath 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“</a:t>
            </a:r>
            <a:r>
              <a:rPr lang="en-GB" dirty="0"/>
              <a:t>A champion named Goliath, who was from Gath, came out of the Philistine camp…”</a:t>
            </a:r>
            <a:br>
              <a:rPr lang="en-GB" dirty="0"/>
            </a:br>
            <a:endParaRPr lang="en-GB" sz="2200" dirty="0">
              <a:latin typeface="Lucida Calligraphy" panose="03010101010101010101" pitchFamily="66" charset="0"/>
            </a:endParaRP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9" t="6165" r="10095" b="7696"/>
          <a:stretch/>
        </p:blipFill>
        <p:spPr>
          <a:xfrm rot="16200000">
            <a:off x="6502458" y="737480"/>
            <a:ext cx="5759367" cy="4875293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2594" y="3389767"/>
            <a:ext cx="5774724" cy="2993220"/>
          </a:xfrm>
        </p:spPr>
        <p:txBody>
          <a:bodyPr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manage distractions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get absorbed in a task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plan and think things through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maximise my learning time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be organised and ready to learn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400" dirty="0"/>
              <a:t>I can jot down things that help me think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10746" y="123567"/>
            <a:ext cx="46955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>
                <a:solidFill>
                  <a:srgbClr val="0070C0"/>
                </a:solidFill>
              </a:rPr>
              <a:t>Focused</a:t>
            </a:r>
            <a:endParaRPr lang="en-GB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17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604</TotalTime>
  <Words>1006</Words>
  <Application>Microsoft Office PowerPoint</Application>
  <PresentationFormat>Widescreen</PresentationFormat>
  <Paragraphs>114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Lucida Calligraphy</vt:lpstr>
      <vt:lpstr>Times New Roman</vt:lpstr>
      <vt:lpstr>Office Theme</vt:lpstr>
      <vt:lpstr> Our Learning Certainties</vt:lpstr>
      <vt:lpstr>Our Learning Certainties</vt:lpstr>
      <vt:lpstr>Luke chapter 19  The story of Zacchaeus the tax collector  “ Jesus entered Jericho and was passing through. 2 A man was there by the name of Zacchaeus…” </vt:lpstr>
      <vt:lpstr>  </vt:lpstr>
      <vt:lpstr>Genesis chapters 6-9  The Story of Noah and The Ark  “When Noah was six hundred years old…” </vt:lpstr>
      <vt:lpstr>  Genesis chapters 1 - 4  The Creation story “Then God commanded, “ Let the water    be filled with many kinds of living beings…” </vt:lpstr>
      <vt:lpstr>Luke chapter 10  The Story of The Good Samaritan  “Jesus answered, “There was once a man who was going down from Jerusalem to Jericho when robbers attacked him…” </vt:lpstr>
      <vt:lpstr>The Book of Ruth chapter 1  Ruth and Naomi – “When Naomi heard in Moab that the LORD had come to the aid of his people by providing food for them, she and her daughters-in-law prepared to return home from there…”   </vt:lpstr>
      <vt:lpstr>Exodus chapter 2  The Story of Moses in the Bulrushes “When she saw that he was a fine child, she hid him for three months…”</vt:lpstr>
      <vt:lpstr>Luke chapter 2  The Nativity Story – Mary and Joseph “At that time a proclamation was made by Caesar Augustus…” </vt:lpstr>
      <vt:lpstr>John chapter 6  The Feeding the five Thousand “Another of his disciples, Andrew, Simon Peter’s brother, spoke up, 9 “Here is a boy with five small barley loaves and two small fish, but how far will they go among so many?...”  </vt:lpstr>
      <vt:lpstr>Luke chapter 1  Mary and the Angel Gabriel  “Six months after Elizabeth had become pregnant, God sent the angel Gabriel to Nazareth, a city in Galilee…” </vt:lpstr>
      <vt:lpstr>Exodus Chapter 14  Moses leaves Egypt14 Then the Lord said to Moses,… 2 </vt:lpstr>
      <vt:lpstr>1 Samuel chapter 17 The Story of David and Goliath  “A champion named Goliath, who was from Gath, came out of the Philistine camp…”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Stroud-Turp</dc:creator>
  <cp:lastModifiedBy>Theresa Demir</cp:lastModifiedBy>
  <cp:revision>45</cp:revision>
  <cp:lastPrinted>2022-09-06T14:05:46Z</cp:lastPrinted>
  <dcterms:created xsi:type="dcterms:W3CDTF">2017-01-07T22:19:55Z</dcterms:created>
  <dcterms:modified xsi:type="dcterms:W3CDTF">2023-10-10T10:38:11Z</dcterms:modified>
</cp:coreProperties>
</file>